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5EC"/>
          </a:solidFill>
        </a:fill>
      </a:tcStyle>
    </a:wholeTbl>
    <a:band2H>
      <a:tcTxStyle b="def" i="def"/>
      <a:tcStyle>
        <a:tcBdr/>
        <a:fill>
          <a:solidFill>
            <a:srgbClr val="E8EBF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E6CA"/>
          </a:solidFill>
        </a:fill>
      </a:tcStyle>
    </a:wholeTbl>
    <a:band2H>
      <a:tcTxStyle b="def" i="def"/>
      <a:tcStyle>
        <a:tcBdr/>
        <a:fill>
          <a:solidFill>
            <a:srgbClr val="FCF3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ED1"/>
          </a:solidFill>
        </a:fill>
      </a:tcStyle>
    </a:wholeTbl>
    <a:band2H>
      <a:tcTxStyle b="def" i="def"/>
      <a:tcStyle>
        <a:tcBdr/>
        <a:fill>
          <a:solidFill>
            <a:srgbClr val="FAE8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9" name="Shape 9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98799" y="914400"/>
            <a:ext cx="9799202" cy="25704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98799" y="3560400"/>
            <a:ext cx="9799202" cy="147240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buSzTx/>
              <a:buFontTx/>
              <a:buNone/>
              <a:defRPr spc="200" sz="2400"/>
            </a:lvl1pPr>
            <a:lvl2pPr marL="0" indent="457200" algn="ctr">
              <a:lnSpc>
                <a:spcPct val="110000"/>
              </a:lnSpc>
              <a:buSzTx/>
              <a:buFontTx/>
              <a:buNone/>
              <a:defRPr spc="200" sz="2400"/>
            </a:lvl2pPr>
            <a:lvl3pPr marL="0" indent="914400" algn="ctr">
              <a:lnSpc>
                <a:spcPct val="110000"/>
              </a:lnSpc>
              <a:buSzTx/>
              <a:buFontTx/>
              <a:buNone/>
              <a:defRPr spc="200" sz="2400"/>
            </a:lvl3pPr>
            <a:lvl4pPr marL="0" indent="1371600" algn="ctr">
              <a:lnSpc>
                <a:spcPct val="110000"/>
              </a:lnSpc>
              <a:buSzTx/>
              <a:buFontTx/>
              <a:buNone/>
              <a:defRPr spc="200" sz="2400"/>
            </a:lvl4pPr>
            <a:lvl5pPr marL="0" indent="1828800" algn="ctr">
              <a:lnSpc>
                <a:spcPct val="110000"/>
              </a:lnSpc>
              <a:buSzTx/>
              <a:buFontTx/>
              <a:buNone/>
              <a:defRPr spc="20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单击此处编辑标题"/>
          <p:cNvSpPr txBox="1"/>
          <p:nvPr>
            <p:ph type="title" hasCustomPrompt="1"/>
          </p:nvPr>
        </p:nvSpPr>
        <p:spPr>
          <a:xfrm>
            <a:off x="1198799" y="2483999"/>
            <a:ext cx="9799202" cy="1018801"/>
          </a:xfrm>
          <a:prstGeom prst="rect">
            <a:avLst/>
          </a:prstGeom>
        </p:spPr>
        <p:txBody>
          <a:bodyPr anchor="t"/>
          <a:lstStyle>
            <a:lvl1pPr algn="ctr">
              <a:defRPr sz="6000"/>
            </a:lvl1pPr>
          </a:lstStyle>
          <a:p>
            <a:pPr/>
            <a:r>
              <a:t>单击此处编辑标题</a:t>
            </a:r>
          </a:p>
        </p:txBody>
      </p:sp>
      <p:sp>
        <p:nvSpPr>
          <p:cNvPr id="91" name="Body Level One…"/>
          <p:cNvSpPr txBox="1"/>
          <p:nvPr>
            <p:ph type="body" sz="quarter" idx="1"/>
          </p:nvPr>
        </p:nvSpPr>
        <p:spPr>
          <a:xfrm>
            <a:off x="1198799" y="3560400"/>
            <a:ext cx="9799202" cy="47160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buSzTx/>
              <a:buFontTx/>
              <a:buNone/>
              <a:defRPr spc="200" sz="2400"/>
            </a:lvl1pPr>
            <a:lvl2pPr marL="800100" indent="-342900" algn="ctr">
              <a:lnSpc>
                <a:spcPct val="110000"/>
              </a:lnSpc>
              <a:buFontTx/>
              <a:defRPr spc="200" sz="2400"/>
            </a:lvl2pPr>
            <a:lvl3pPr marL="1257300" indent="-342900" algn="ctr">
              <a:lnSpc>
                <a:spcPct val="110000"/>
              </a:lnSpc>
              <a:buFontTx/>
              <a:defRPr spc="200" sz="2400"/>
            </a:lvl3pPr>
            <a:lvl4pPr marL="1763485" indent="-391885" algn="ctr">
              <a:lnSpc>
                <a:spcPct val="110000"/>
              </a:lnSpc>
              <a:buFontTx/>
              <a:defRPr spc="200" sz="2400"/>
            </a:lvl4pPr>
            <a:lvl5pPr marL="2220685" indent="-391885" algn="ctr">
              <a:lnSpc>
                <a:spcPct val="110000"/>
              </a:lnSpc>
              <a:buFontTx/>
              <a:defRPr spc="200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单击此处编辑标题"/>
          <p:cNvSpPr txBox="1"/>
          <p:nvPr>
            <p:ph type="title" hasCustomPrompt="1"/>
          </p:nvPr>
        </p:nvSpPr>
        <p:spPr>
          <a:xfrm>
            <a:off x="1990799" y="3848399"/>
            <a:ext cx="7768802" cy="76680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/>
            <a:r>
              <a:t>单击此处编辑标题</a:t>
            </a:r>
          </a:p>
        </p:txBody>
      </p:sp>
      <p:sp>
        <p:nvSpPr>
          <p:cNvPr id="30" name="Body Level One…"/>
          <p:cNvSpPr txBox="1"/>
          <p:nvPr>
            <p:ph type="body" sz="quarter" idx="1" hasCustomPrompt="1"/>
          </p:nvPr>
        </p:nvSpPr>
        <p:spPr>
          <a:xfrm>
            <a:off x="1990799" y="4615200"/>
            <a:ext cx="7768802" cy="8676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单击此处编辑文本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08399" y="1501200"/>
            <a:ext cx="5176801" cy="47484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 hasCustomPrompt="1"/>
          </p:nvPr>
        </p:nvSpPr>
        <p:spPr>
          <a:xfrm>
            <a:off x="608399" y="1429199"/>
            <a:ext cx="5342401" cy="381601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>
              <a:lnSpc>
                <a:spcPct val="100000"/>
              </a:lnSpc>
              <a:buSzTx/>
              <a:buFontTx/>
              <a:buNone/>
              <a:defRPr b="1" spc="200" sz="2000">
                <a:solidFill>
                  <a:srgbClr val="404040"/>
                </a:solidFill>
              </a:defRPr>
            </a:lvl1pPr>
            <a:lvl2pPr marL="0" indent="457200">
              <a:lnSpc>
                <a:spcPct val="100000"/>
              </a:lnSpc>
              <a:buSzTx/>
              <a:buFontTx/>
              <a:buNone/>
              <a:defRPr b="1" spc="200" sz="2000">
                <a:solidFill>
                  <a:srgbClr val="404040"/>
                </a:solidFill>
              </a:defRPr>
            </a:lvl2pPr>
            <a:lvl3pPr marL="0" indent="914400">
              <a:lnSpc>
                <a:spcPct val="100000"/>
              </a:lnSpc>
              <a:buSzTx/>
              <a:buFontTx/>
              <a:buNone/>
              <a:defRPr b="1" spc="200" sz="2000">
                <a:solidFill>
                  <a:srgbClr val="404040"/>
                </a:solidFill>
              </a:defRPr>
            </a:lvl3pPr>
            <a:lvl4pPr marL="0" indent="1371600">
              <a:lnSpc>
                <a:spcPct val="100000"/>
              </a:lnSpc>
              <a:buSzTx/>
              <a:buFontTx/>
              <a:buNone/>
              <a:defRPr b="1" spc="200" sz="2000">
                <a:solidFill>
                  <a:srgbClr val="404040"/>
                </a:solidFill>
              </a:defRPr>
            </a:lvl4pPr>
            <a:lvl5pPr marL="0" indent="1828800">
              <a:lnSpc>
                <a:spcPct val="100000"/>
              </a:lnSpc>
              <a:buSzTx/>
              <a:buFontTx/>
              <a:buNone/>
              <a:defRPr b="1" spc="200" sz="2000">
                <a:solidFill>
                  <a:srgbClr val="404040"/>
                </a:solidFill>
              </a:defRPr>
            </a:lvl5pPr>
          </a:lstStyle>
          <a:p>
            <a:pPr/>
            <a:r>
              <a:t>单击此处编辑文本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9" name="文本占位符 4"/>
          <p:cNvSpPr/>
          <p:nvPr>
            <p:ph type="body" sz="quarter" idx="21" hasCustomPrompt="1"/>
          </p:nvPr>
        </p:nvSpPr>
        <p:spPr>
          <a:xfrm>
            <a:off x="6235749" y="1421729"/>
            <a:ext cx="5342402" cy="381601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defTabSz="795527">
              <a:lnSpc>
                <a:spcPct val="100000"/>
              </a:lnSpc>
              <a:spcBef>
                <a:spcPts val="800"/>
              </a:spcBef>
              <a:buSzTx/>
              <a:buFontTx/>
              <a:buNone/>
              <a:defRPr b="1" spc="174" sz="1740">
                <a:solidFill>
                  <a:srgbClr val="404040"/>
                </a:solidFill>
              </a:defRPr>
            </a:lvl1pPr>
          </a:lstStyle>
          <a:p>
            <a:pPr/>
            <a:r>
              <a:t>单击此处编辑文本</a:t>
            </a: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图片占位符 2"/>
          <p:cNvSpPr/>
          <p:nvPr>
            <p:ph type="pic" sz="half" idx="21"/>
          </p:nvPr>
        </p:nvSpPr>
        <p:spPr>
          <a:xfrm>
            <a:off x="608399" y="1555200"/>
            <a:ext cx="5233079" cy="460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6350399" y="1555200"/>
            <a:ext cx="5227201" cy="4608001"/>
          </a:xfrm>
          <a:prstGeom prst="rect">
            <a:avLst/>
          </a:prstGeom>
        </p:spPr>
        <p:txBody>
          <a:bodyPr/>
          <a:lstStyle>
            <a:lvl1pPr>
              <a:buSzTx/>
              <a:buFontTx/>
              <a:buNone/>
              <a:defRPr sz="1600"/>
            </a:lvl1pPr>
            <a:lvl2pPr marL="685800" indent="-228600">
              <a:buFontTx/>
              <a:defRPr sz="1600"/>
            </a:lvl2pPr>
            <a:lvl3pPr marL="1143000" indent="-228600">
              <a:buFontTx/>
              <a:defRPr sz="1600"/>
            </a:lvl3pPr>
            <a:lvl4pPr marL="1632857" indent="-261257">
              <a:buFontTx/>
              <a:defRPr sz="1600"/>
            </a:lvl4pPr>
            <a:lvl5pPr marL="2090057" indent="-261257">
              <a:buFontTx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lIns="46990" tIns="46990" rIns="46990" bIns="46990"/>
          <a:lstStyle/>
          <a:p>
            <a:pPr/>
            <a:r>
              <a:t>Title Text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ody Level One…"/>
          <p:cNvSpPr txBox="1"/>
          <p:nvPr>
            <p:ph type="body" idx="1"/>
          </p:nvPr>
        </p:nvSpPr>
        <p:spPr>
          <a:xfrm>
            <a:off x="608399" y="773999"/>
            <a:ext cx="10972801" cy="54828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8399" y="608399"/>
            <a:ext cx="10969202" cy="70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8399" y="1490400"/>
            <a:ext cx="10969202" cy="4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332197" y="6359307"/>
            <a:ext cx="245403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normAutofit fontScale="100000" lnSpcReduction="0"/>
          </a:bodyPr>
          <a:lstStyle>
            <a:lvl1pPr algn="r">
              <a:defRPr sz="10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300" strike="noStrike" sz="3600" u="none"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228600" marR="0" indent="-228600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●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1pPr>
      <a:lvl2pPr marL="714375" marR="0" indent="-257175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●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2pPr>
      <a:lvl3pPr marL="1171575" marR="0" indent="-257175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●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3pPr>
      <a:lvl4pPr marL="1665514" marR="0" indent="-293914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4pPr>
      <a:lvl5pPr marL="2122714" marR="0" indent="-293914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3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150" strike="noStrike" sz="1800" u="none">
          <a:solidFill>
            <a:srgbClr val="595959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hyperlink" Target="https://headwaters.com.sg/link/586d8be9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5" descr="图片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imple Flask application to manage ticket sales for events…"/>
          <p:cNvSpPr txBox="1"/>
          <p:nvPr/>
        </p:nvSpPr>
        <p:spPr>
          <a:xfrm>
            <a:off x="1175550" y="1953784"/>
            <a:ext cx="9840900" cy="1793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Simple Flask application to manage ticket sales for events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Support multiple events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Support multiple ticket types per event (VIP, regular, student, etc)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Track ticket sales</a:t>
            </a:r>
          </a:p>
        </p:txBody>
      </p:sp>
      <p:sp>
        <p:nvSpPr>
          <p:cNvPr id="131" name="Demonstration Application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Demonstration Application</a:t>
            </a:r>
          </a:p>
        </p:txBody>
      </p:sp>
      <p:sp>
        <p:nvSpPr>
          <p:cNvPr id="132" name="An Interative Approach…"/>
          <p:cNvSpPr txBox="1"/>
          <p:nvPr/>
        </p:nvSpPr>
        <p:spPr>
          <a:xfrm>
            <a:off x="1104499" y="4577858"/>
            <a:ext cx="9983002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An Interative Approach…</a:t>
            </a:r>
          </a:p>
        </p:txBody>
      </p:sp>
      <p:sp>
        <p:nvSpPr>
          <p:cNvPr id="133" name="QR code for sample app at the end of the talk"/>
          <p:cNvSpPr txBox="1"/>
          <p:nvPr/>
        </p:nvSpPr>
        <p:spPr>
          <a:xfrm>
            <a:off x="1175550" y="5389893"/>
            <a:ext cx="98409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ts val="1000"/>
              </a:spcBef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QR code for sample app at the end of the talk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rack events and total tickets only, not individual sales…"/>
          <p:cNvSpPr txBox="1"/>
          <p:nvPr/>
        </p:nvSpPr>
        <p:spPr>
          <a:xfrm>
            <a:off x="1175550" y="1953784"/>
            <a:ext cx="9840900" cy="828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Track events and total tickets only, not individual sales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Use dict object as returned from find_one()</a:t>
            </a:r>
          </a:p>
        </p:txBody>
      </p:sp>
      <p:sp>
        <p:nvSpPr>
          <p:cNvPr id="136" name="Iteration 1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1</a:t>
            </a:r>
          </a:p>
        </p:txBody>
      </p:sp>
      <p:sp>
        <p:nvSpPr>
          <p:cNvPr id="137" name="Issues"/>
          <p:cNvSpPr txBox="1"/>
          <p:nvPr/>
        </p:nvSpPr>
        <p:spPr>
          <a:xfrm>
            <a:off x="1104499" y="3609880"/>
            <a:ext cx="9983002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Issues</a:t>
            </a:r>
          </a:p>
        </p:txBody>
      </p:sp>
      <p:sp>
        <p:nvSpPr>
          <p:cNvPr id="138" name="Unable to attach custom functions to result values…"/>
          <p:cNvSpPr txBox="1"/>
          <p:nvPr/>
        </p:nvSpPr>
        <p:spPr>
          <a:xfrm>
            <a:off x="1175550" y="4262295"/>
            <a:ext cx="9840900" cy="828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Unable to attach custom functions to result values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No easy way to look up an event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reate UserDict subclass “Event” to wrap MongoDB return…"/>
          <p:cNvSpPr txBox="1"/>
          <p:nvPr/>
        </p:nvSpPr>
        <p:spPr>
          <a:xfrm>
            <a:off x="1175550" y="1953784"/>
            <a:ext cx="9840900" cy="2276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Create UserDict subclass “Event” to wrap MongoDB return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Wrap existing find() and find_one() functions to return our class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Create id() and loadById() to make lookups easier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Protect data from being overwritten with safe save() function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Add custom functions to support our application like isSoldOut()</a:t>
            </a:r>
          </a:p>
        </p:txBody>
      </p:sp>
      <p:sp>
        <p:nvSpPr>
          <p:cNvPr id="141" name="Iteration 2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2</a:t>
            </a:r>
          </a:p>
        </p:txBody>
      </p:sp>
      <p:sp>
        <p:nvSpPr>
          <p:cNvPr id="142" name="Issues"/>
          <p:cNvSpPr txBox="1"/>
          <p:nvPr/>
        </p:nvSpPr>
        <p:spPr>
          <a:xfrm>
            <a:off x="1104499" y="4577858"/>
            <a:ext cx="9983002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Issues</a:t>
            </a:r>
          </a:p>
        </p:txBody>
      </p:sp>
      <p:sp>
        <p:nvSpPr>
          <p:cNvPr id="143" name="Not a general solution"/>
          <p:cNvSpPr txBox="1"/>
          <p:nvPr/>
        </p:nvSpPr>
        <p:spPr>
          <a:xfrm>
            <a:off x="1175550" y="5230273"/>
            <a:ext cx="9840900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Not a general solution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factor into generalized MongoUserDict to handle any MongoDB collection"/>
          <p:cNvSpPr txBox="1"/>
          <p:nvPr/>
        </p:nvSpPr>
        <p:spPr>
          <a:xfrm>
            <a:off x="1175550" y="1953784"/>
            <a:ext cx="9840900" cy="70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Refactor into generalized MongoUserDict to handle any MongoDB collection</a:t>
            </a:r>
          </a:p>
        </p:txBody>
      </p:sp>
      <p:sp>
        <p:nvSpPr>
          <p:cNvPr id="146" name="Iteration 3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mplement a TicketType object that refers back to an Event object…"/>
          <p:cNvSpPr txBox="1"/>
          <p:nvPr/>
        </p:nvSpPr>
        <p:spPr>
          <a:xfrm>
            <a:off x="1175550" y="1953784"/>
            <a:ext cx="9840900" cy="131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Implement a TicketType object that refers back to an Event object</a:t>
            </a:r>
          </a:p>
          <a:p>
            <a:pPr lvl="1" indent="381000">
              <a:spcBef>
                <a:spcPts val="1000"/>
              </a:spcBef>
              <a:defRPr sz="2400">
                <a:solidFill>
                  <a:srgbClr val="FFFFFF"/>
                </a:solidFill>
              </a:defRPr>
            </a:pPr>
            <a:r>
              <a:t>SQL databases would use a separate table with a join</a:t>
            </a:r>
          </a:p>
          <a:p>
            <a:pPr lvl="1" indent="381000">
              <a:spcBef>
                <a:spcPts val="1000"/>
              </a:spcBef>
              <a:defRPr sz="2400">
                <a:solidFill>
                  <a:srgbClr val="FFFFFF"/>
                </a:solidFill>
              </a:defRPr>
            </a:pPr>
            <a:r>
              <a:t>NoSQL just uses a list or dictionary of dictionaries within the parent</a:t>
            </a:r>
          </a:p>
        </p:txBody>
      </p:sp>
      <p:sp>
        <p:nvSpPr>
          <p:cNvPr id="149" name="Iteration 4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4</a:t>
            </a:r>
          </a:p>
        </p:txBody>
      </p:sp>
      <p:sp>
        <p:nvSpPr>
          <p:cNvPr id="150" name="Considerations"/>
          <p:cNvSpPr txBox="1"/>
          <p:nvPr/>
        </p:nvSpPr>
        <p:spPr>
          <a:xfrm>
            <a:off x="1104499" y="4119579"/>
            <a:ext cx="9983002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Considerations</a:t>
            </a:r>
          </a:p>
        </p:txBody>
      </p:sp>
      <p:sp>
        <p:nvSpPr>
          <p:cNvPr id="151" name="How do we keep the TicketType object connected to the parent?…"/>
          <p:cNvSpPr txBox="1"/>
          <p:nvPr/>
        </p:nvSpPr>
        <p:spPr>
          <a:xfrm>
            <a:off x="1175550" y="4771994"/>
            <a:ext cx="9840900" cy="1310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How do we keep the TicketType object connected to the parent?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How do we avoid multiple dictionaries floating around?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How do we update MongoDB after a change?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everage duck-typing to create a dictionary-like object…"/>
          <p:cNvSpPr txBox="1"/>
          <p:nvPr/>
        </p:nvSpPr>
        <p:spPr>
          <a:xfrm>
            <a:off x="1175550" y="1953784"/>
            <a:ext cx="9840900" cy="131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Leverage duck-typing to create a dictionary-like object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Actual dictionary still lives in the parent object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Dunder functions and others direct calls back to the underlying object</a:t>
            </a:r>
          </a:p>
        </p:txBody>
      </p:sp>
      <p:sp>
        <p:nvSpPr>
          <p:cNvPr id="154" name="Dictionary Proxy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Dictionary Proxy</a:t>
            </a:r>
          </a:p>
        </p:txBody>
      </p:sp>
      <p:sp>
        <p:nvSpPr>
          <p:cNvPr id="155" name="Design Bonus"/>
          <p:cNvSpPr txBox="1"/>
          <p:nvPr/>
        </p:nvSpPr>
        <p:spPr>
          <a:xfrm>
            <a:off x="1104499" y="4119579"/>
            <a:ext cx="9983002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Design Bonus</a:t>
            </a:r>
          </a:p>
        </p:txBody>
      </p:sp>
      <p:sp>
        <p:nvSpPr>
          <p:cNvPr id="156" name="Unique IDs for subdocuments…"/>
          <p:cNvSpPr txBox="1"/>
          <p:nvPr/>
        </p:nvSpPr>
        <p:spPr>
          <a:xfrm>
            <a:off x="1175550" y="4771994"/>
            <a:ext cx="9840900" cy="828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Unique IDs for subdocuments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Load parent and subdocument together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og ticket sales with a Ticket object…"/>
          <p:cNvSpPr txBox="1"/>
          <p:nvPr/>
        </p:nvSpPr>
        <p:spPr>
          <a:xfrm>
            <a:off x="1175550" y="1953784"/>
            <a:ext cx="9840900" cy="828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  <a:lvl2pPr indent="381000">
              <a:spcBef>
                <a:spcPts val="1000"/>
              </a:spcBef>
              <a:defRPr sz="2400">
                <a:solidFill>
                  <a:srgbClr val="FFFFFF"/>
                </a:solidFill>
              </a:defRPr>
            </a:lvl2pPr>
          </a:lstStyle>
          <a:p>
            <a:pPr/>
            <a:r>
              <a:t>Log ticket sales with a Ticket object</a:t>
            </a:r>
          </a:p>
          <a:p>
            <a:pPr lvl="1"/>
            <a:r>
              <a:t>Use a list of dictionaries within the parent object</a:t>
            </a:r>
          </a:p>
        </p:txBody>
      </p:sp>
      <p:sp>
        <p:nvSpPr>
          <p:cNvPr id="159" name="Iteration 5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5</a:t>
            </a:r>
          </a:p>
        </p:txBody>
      </p:sp>
      <p:sp>
        <p:nvSpPr>
          <p:cNvPr id="160" name="Design Bonus"/>
          <p:cNvSpPr txBox="1"/>
          <p:nvPr/>
        </p:nvSpPr>
        <p:spPr>
          <a:xfrm>
            <a:off x="1104499" y="4119579"/>
            <a:ext cx="9983002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2400">
                <a:solidFill>
                  <a:srgbClr val="F8B80B"/>
                </a:solidFill>
              </a:defRPr>
            </a:lvl1pPr>
          </a:lstStyle>
          <a:p>
            <a:pPr/>
            <a:r>
              <a:t>Design Bonus</a:t>
            </a:r>
          </a:p>
        </p:txBody>
      </p:sp>
      <p:sp>
        <p:nvSpPr>
          <p:cNvPr id="161" name="Only evaluate the list position when the list changes"/>
          <p:cNvSpPr txBox="1"/>
          <p:nvPr/>
        </p:nvSpPr>
        <p:spPr>
          <a:xfrm>
            <a:off x="1175550" y="4771994"/>
            <a:ext cx="98409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Only evaluate the list position when the list changes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ovide support for custom benefits for each ticket type…"/>
          <p:cNvSpPr txBox="1"/>
          <p:nvPr/>
        </p:nvSpPr>
        <p:spPr>
          <a:xfrm>
            <a:off x="1175550" y="1953784"/>
            <a:ext cx="9840900" cy="1183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  <a:lvl2pPr indent="381000">
              <a:spcBef>
                <a:spcPts val="1000"/>
              </a:spcBef>
              <a:defRPr sz="2400">
                <a:solidFill>
                  <a:srgbClr val="FFFFFF"/>
                </a:solidFill>
              </a:defRPr>
            </a:lvl2pPr>
          </a:lstStyle>
          <a:p>
            <a:pPr/>
            <a:r>
              <a:t>Provide support for custom benefits for each ticket type</a:t>
            </a:r>
          </a:p>
          <a:p>
            <a:pPr lvl="1"/>
            <a:r>
              <a:t>Implement polymorphic subdocument objects based on data in the subdocument</a:t>
            </a:r>
          </a:p>
        </p:txBody>
      </p:sp>
      <p:sp>
        <p:nvSpPr>
          <p:cNvPr id="164" name="Iteration 6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Iteration 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ample Code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Sample Code</a:t>
            </a:r>
          </a:p>
        </p:txBody>
      </p:sp>
      <p:pic>
        <p:nvPicPr>
          <p:cNvPr id="167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5102" y="2208102"/>
            <a:ext cx="2441796" cy="2441796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https://headwaters.com.sg/link/586d8be9"/>
          <p:cNvSpPr txBox="1"/>
          <p:nvPr/>
        </p:nvSpPr>
        <p:spPr>
          <a:xfrm>
            <a:off x="1175550" y="5252261"/>
            <a:ext cx="9840900" cy="307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ts val="1000"/>
              </a:spcBef>
              <a:defRPr sz="2400" u="sng">
                <a:solidFill>
                  <a:srgbClr val="FFFFFF"/>
                </a:solidFill>
                <a:uFill>
                  <a:solidFill>
                    <a:srgbClr val="0026E5"/>
                  </a:solidFill>
                </a:uFill>
                <a:latin typeface="Rockwell"/>
                <a:ea typeface="Rockwell"/>
                <a:cs typeface="Rockwell"/>
                <a:sym typeface="Rockwell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uFillTx/>
              </a:defRPr>
            </a:pPr>
            <a:r>
              <a:rPr u="sng">
                <a:uFill>
                  <a:solidFill>
                    <a:srgbClr val="0026E5"/>
                  </a:solidFill>
                </a:uFill>
                <a:hlinkClick r:id="rId3" invalidUrl="" action="" tgtFrame="" tooltip="" history="1" highlightClick="0" endSnd="0"/>
              </a:rPr>
              <a:t>https://headwaters.com.sg/link/586d8be9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3" descr="图片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图片 1" descr="图片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Accessing MongoDB…"/>
          <p:cNvSpPr txBox="1"/>
          <p:nvPr/>
        </p:nvSpPr>
        <p:spPr>
          <a:xfrm>
            <a:off x="516491" y="1122549"/>
            <a:ext cx="11159018" cy="473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800"/>
              </a:lnSpc>
              <a:defRPr b="1" sz="4900">
                <a:solidFill>
                  <a:srgbClr val="F8BA0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Accessing MongoDB</a:t>
            </a:r>
          </a:p>
          <a:p>
            <a:pPr algn="ctr">
              <a:lnSpc>
                <a:spcPts val="6800"/>
              </a:lnSpc>
              <a:defRPr b="1" sz="4900">
                <a:solidFill>
                  <a:srgbClr val="F8BA0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Sub-Documents</a:t>
            </a:r>
          </a:p>
          <a:p>
            <a:pPr algn="ctr">
              <a:lnSpc>
                <a:spcPts val="6800"/>
              </a:lnSpc>
              <a:defRPr b="1" sz="4900">
                <a:solidFill>
                  <a:srgbClr val="F8BA0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Through Proxy Objects</a:t>
            </a:r>
            <a:endParaRPr b="0"/>
          </a:p>
          <a:p>
            <a:pPr algn="ctr">
              <a:lnSpc>
                <a:spcPts val="4600"/>
              </a:lnSpc>
              <a:spcBef>
                <a:spcPts val="7600"/>
              </a:spcBef>
              <a:defRPr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Jonathan Lindstrom</a:t>
            </a:r>
          </a:p>
          <a:p>
            <a:pPr algn="ctr">
              <a:lnSpc>
                <a:spcPts val="4600"/>
              </a:lnSpc>
              <a:spcBef>
                <a:spcPts val="500"/>
              </a:spcBef>
              <a:defRPr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Headwaters Entrepreneurs Pte Ltd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QL vs NoSQL Databases…"/>
          <p:cNvSpPr txBox="1"/>
          <p:nvPr/>
        </p:nvSpPr>
        <p:spPr>
          <a:xfrm>
            <a:off x="1175550" y="1953783"/>
            <a:ext cx="9840900" cy="3888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SQL vs NoSQL Databases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CRUD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Mongo documents</a:t>
            </a:r>
          </a:p>
          <a:p>
            <a:pPr lvl="1" marL="561473" indent="-180473">
              <a:spcBef>
                <a:spcPts val="5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Dictionaries</a:t>
            </a:r>
          </a:p>
          <a:p>
            <a:pPr lvl="1" marL="561473" indent="-180473">
              <a:spcBef>
                <a:spcPts val="5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Custom objects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Mongo subdocuments</a:t>
            </a:r>
          </a:p>
          <a:p>
            <a:pPr lvl="1" marL="561473" indent="-180473">
              <a:spcBef>
                <a:spcPts val="5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Dictionaries</a:t>
            </a:r>
          </a:p>
          <a:p>
            <a:pPr lvl="1" marL="561473" indent="-180473">
              <a:spcBef>
                <a:spcPts val="5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Lists</a:t>
            </a:r>
          </a:p>
          <a:p>
            <a:pPr lvl="1" marL="561473" indent="-180473">
              <a:spcBef>
                <a:spcPts val="5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Polymorphic objects</a:t>
            </a:r>
          </a:p>
        </p:txBody>
      </p:sp>
      <p:sp>
        <p:nvSpPr>
          <p:cNvPr id="108" name="Agenda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Agenda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he universe is collection of objects…"/>
          <p:cNvSpPr txBox="1"/>
          <p:nvPr/>
        </p:nvSpPr>
        <p:spPr>
          <a:xfrm>
            <a:off x="1175550" y="1953784"/>
            <a:ext cx="9840900" cy="131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The universe is collection of objects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dict, list, tuple, set, string, int, float, True, False, None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Duck typing</a:t>
            </a:r>
          </a:p>
        </p:txBody>
      </p:sp>
      <p:sp>
        <p:nvSpPr>
          <p:cNvPr id="111" name="Python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Python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he universe is a series of connected tables"/>
          <p:cNvSpPr txBox="1"/>
          <p:nvPr/>
        </p:nvSpPr>
        <p:spPr>
          <a:xfrm>
            <a:off x="1175550" y="1953784"/>
            <a:ext cx="9840900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The universe is a series of connected tables</a:t>
            </a:r>
          </a:p>
        </p:txBody>
      </p:sp>
      <p:sp>
        <p:nvSpPr>
          <p:cNvPr id="114" name="SQL Databases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SQL Databases</a:t>
            </a:r>
          </a:p>
        </p:txBody>
      </p:sp>
      <p:pic>
        <p:nvPicPr>
          <p:cNvPr id="115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9212" y="2647458"/>
            <a:ext cx="8029711" cy="2955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he universe is a list of dictionaries"/>
          <p:cNvSpPr txBox="1"/>
          <p:nvPr/>
        </p:nvSpPr>
        <p:spPr>
          <a:xfrm>
            <a:off x="1175550" y="1953784"/>
            <a:ext cx="9840900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The universe is a list of dictionaries</a:t>
            </a:r>
          </a:p>
        </p:txBody>
      </p:sp>
      <p:sp>
        <p:nvSpPr>
          <p:cNvPr id="118" name="NoSQL Databases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NoSQL Databases</a:t>
            </a:r>
          </a:p>
        </p:txBody>
      </p:sp>
      <p:sp>
        <p:nvSpPr>
          <p:cNvPr id="119" name="events = […"/>
          <p:cNvSpPr/>
          <p:nvPr/>
        </p:nvSpPr>
        <p:spPr>
          <a:xfrm>
            <a:off x="1216810" y="2666508"/>
            <a:ext cx="7517867" cy="3870985"/>
          </a:xfrm>
          <a:prstGeom prst="rect">
            <a:avLst/>
          </a:prstGeom>
          <a:solidFill>
            <a:srgbClr val="575757"/>
          </a:solidFill>
          <a:ln w="38100">
            <a:solidFill>
              <a:srgbClr val="A7A7A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events = [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{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'name' : 'PyCon Chengdu',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'date' : 'December 17, 2023',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'ticketTotal' : 270,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'ticketSold' : 263,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},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{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'name' : 'PyCon Beijing',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'date' : 'December 2, 2023’,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'ticketTotal' : 300,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    'ticketSold' : 291,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    },</a:t>
            </a:r>
          </a:p>
          <a:p>
            <a:pPr>
              <a:defRPr>
                <a:solidFill>
                  <a:srgbClr val="33FF33"/>
                </a:solidFill>
                <a:latin typeface="Rockwell"/>
                <a:ea typeface="Rockwell"/>
                <a:cs typeface="Rockwell"/>
                <a:sym typeface="Rockwell"/>
              </a:defRPr>
            </a:pPr>
            <a:r>
              <a:t>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ollections are lists of dictionary objects…"/>
          <p:cNvSpPr txBox="1"/>
          <p:nvPr/>
        </p:nvSpPr>
        <p:spPr>
          <a:xfrm>
            <a:off x="1175550" y="1953784"/>
            <a:ext cx="9840900" cy="2276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Collections are lists of dictionary objects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Interface inspired by JavaScript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Query language uses a dictionary to filter objects</a:t>
            </a:r>
          </a:p>
          <a:p>
            <a:pPr marL="180473" indent="-180473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Every item is assigned a universally unique 12-byte ObjectID</a:t>
            </a:r>
          </a:p>
        </p:txBody>
      </p:sp>
      <p:sp>
        <p:nvSpPr>
          <p:cNvPr id="122" name="MongoDB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MongoDB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ot quite Python:…"/>
          <p:cNvSpPr txBox="1"/>
          <p:nvPr/>
        </p:nvSpPr>
        <p:spPr>
          <a:xfrm>
            <a:off x="1175550" y="1953784"/>
            <a:ext cx="9840900" cy="324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000"/>
              </a:spcBef>
              <a:defRPr sz="2400">
                <a:solidFill>
                  <a:srgbClr val="FFFFFF"/>
                </a:solidFill>
              </a:defRPr>
            </a:pPr>
            <a:r>
              <a:t>Not quite Python:</a:t>
            </a:r>
          </a:p>
          <a:p>
            <a:pPr marL="228600" indent="-228600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BSON format only stores primary types</a:t>
            </a:r>
          </a:p>
          <a:p>
            <a:pPr marL="228600" indent="-228600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Dictionary keys must be strings</a:t>
            </a:r>
          </a:p>
          <a:p>
            <a:pPr marL="228600" indent="-228600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No date objects, only datetime</a:t>
            </a:r>
          </a:p>
          <a:p>
            <a:pPr marL="228600" indent="-228600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datetime objects are stored in UTC</a:t>
            </a:r>
          </a:p>
          <a:p>
            <a:pPr marL="228600" indent="-228600">
              <a:spcBef>
                <a:spcPts val="1000"/>
              </a:spcBef>
              <a:buSzPct val="100000"/>
              <a:buChar char="•"/>
              <a:defRPr sz="2400">
                <a:solidFill>
                  <a:srgbClr val="FFFFFF"/>
                </a:solidFill>
              </a:defRPr>
            </a:pPr>
            <a:r>
              <a:t>datetime objects store milliseconds (0.001), </a:t>
            </a:r>
          </a:p>
          <a:p>
            <a:pPr>
              <a:spcBef>
                <a:spcPts val="1000"/>
              </a:spcBef>
              <a:defRPr sz="2400">
                <a:solidFill>
                  <a:srgbClr val="FFFFFF"/>
                </a:solidFill>
              </a:defRPr>
            </a:pPr>
            <a:r>
              <a:t>   not microseconds (0.000001)</a:t>
            </a:r>
          </a:p>
        </p:txBody>
      </p:sp>
      <p:sp>
        <p:nvSpPr>
          <p:cNvPr id="125" name="MongoDB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MongoDB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RUD"/>
          <p:cNvSpPr txBox="1"/>
          <p:nvPr/>
        </p:nvSpPr>
        <p:spPr>
          <a:xfrm>
            <a:off x="1104499" y="1087295"/>
            <a:ext cx="9983002" cy="518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500"/>
              </a:spcBef>
              <a:defRPr b="1" sz="3600">
                <a:solidFill>
                  <a:srgbClr val="F8B80B"/>
                </a:solidFill>
              </a:defRPr>
            </a:lvl1pPr>
          </a:lstStyle>
          <a:p>
            <a:pPr/>
            <a:r>
              <a:t>CRUD</a:t>
            </a:r>
          </a:p>
        </p:txBody>
      </p:sp>
      <p:graphicFrame>
        <p:nvGraphicFramePr>
          <p:cNvPr id="128" name="Table 1"/>
          <p:cNvGraphicFramePr/>
          <p:nvPr/>
        </p:nvGraphicFramePr>
        <p:xfrm>
          <a:off x="1222265" y="2088045"/>
          <a:ext cx="9821334" cy="5080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{C7B018BB-80A7-4F77-B60F-C8B233D01FF8}</a:tableStyleId>
              </a:tblPr>
              <a:tblGrid>
                <a:gridCol w="2098471"/>
                <a:gridCol w="5545949"/>
              </a:tblGrid>
              <a:tr h="10134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Create</a:t>
                      </a:r>
                    </a:p>
                  </a:txBody>
                  <a:tcPr marL="0" marR="0" marT="0" marB="0" anchor="t" anchorCtr="0" horzOverflow="overflow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33FF33"/>
                          </a:solidFill>
                          <a:latin typeface="Rockwell"/>
                          <a:ea typeface="Rockwell"/>
                          <a:cs typeface="Rockwell"/>
                          <a:sym typeface="Rockwell"/>
                        </a:rPr>
                        <a:t>insert_one()
find_one_and_replace( upsert=True )</a:t>
                      </a:r>
                    </a:p>
                  </a:txBody>
                  <a:tcPr marL="50800" marR="50800" marT="50800" marB="50800" anchor="t" anchorCtr="0" horzOverflow="overflow">
                    <a:solidFill>
                      <a:srgbClr val="535353"/>
                    </a:solidFill>
                  </a:tcPr>
                </a:tc>
              </a:tr>
              <a:tr h="10134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Read</a:t>
                      </a:r>
                    </a:p>
                  </a:txBody>
                  <a:tcPr marL="0" marR="0" marT="0" marB="0" anchor="t" anchorCtr="0" horzOverflow="overflow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33FF33"/>
                          </a:solidFill>
                          <a:latin typeface="Rockwell"/>
                          <a:ea typeface="Rockwell"/>
                          <a:cs typeface="Rockwell"/>
                          <a:sym typeface="Rockwell"/>
                        </a:rPr>
                        <a:t>find_one()
find()</a:t>
                      </a:r>
                    </a:p>
                  </a:txBody>
                  <a:tcPr marL="50800" marR="50800" marT="50800" marB="50800" anchor="t" anchorCtr="0" horzOverflow="overflow">
                    <a:solidFill>
                      <a:srgbClr val="535353"/>
                    </a:solidFill>
                  </a:tcPr>
                </a:tc>
              </a:tr>
              <a:tr h="10134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Update</a:t>
                      </a:r>
                    </a:p>
                  </a:txBody>
                  <a:tcPr marL="0" marR="0" marT="0" marB="0" anchor="t" anchorCtr="0" horzOverflow="overflow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33FF33"/>
                          </a:solidFill>
                          <a:latin typeface="Rockwell"/>
                          <a:ea typeface="Rockwell"/>
                          <a:cs typeface="Rockwell"/>
                          <a:sym typeface="Rockwell"/>
                        </a:rPr>
                        <a:t>find_one_and_replace()
find_one_and_update()</a:t>
                      </a:r>
                    </a:p>
                  </a:txBody>
                  <a:tcPr marL="50800" marR="50800" marT="50800" marB="50800" anchor="t" anchorCtr="0" horzOverflow="overflow">
                    <a:solidFill>
                      <a:srgbClr val="535353"/>
                    </a:solidFill>
                  </a:tcPr>
                </a:tc>
              </a:tr>
              <a:tr h="10134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Delete</a:t>
                      </a:r>
                    </a:p>
                  </a:txBody>
                  <a:tcPr marL="0" marR="0" marT="0" marB="0" anchor="t" anchorCtr="0" horzOverflow="overflow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olidFill>
                            <a:srgbClr val="33FF33"/>
                          </a:solidFill>
                          <a:latin typeface="Rockwell"/>
                          <a:ea typeface="Rockwell"/>
                          <a:cs typeface="Rockwell"/>
                          <a:sym typeface="Rockwell"/>
                        </a:rPr>
                        <a:t>find_one_and_delete()</a:t>
                      </a:r>
                    </a:p>
                  </a:txBody>
                  <a:tcPr marL="50800" marR="50800" marT="50800" marB="50800" anchor="t" anchorCtr="0" horzOverflow="overflow">
                    <a:solidFill>
                      <a:srgbClr val="53535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PS">
  <a:themeElements>
    <a:clrScheme name="WP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00FF"/>
      </a:hlink>
      <a:folHlink>
        <a:srgbClr val="FF00FF"/>
      </a:folHlink>
    </a:clrScheme>
    <a:fontScheme name="WP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P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101600" dist="50800" dir="5400000">
              <a:schemeClr val="accent3">
                <a:alpha val="60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101600" dist="50800" dir="5400000">
            <a:schemeClr val="accent1">
              <a:alpha val="60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PS">
  <a:themeElements>
    <a:clrScheme name="WP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00FF"/>
      </a:hlink>
      <a:folHlink>
        <a:srgbClr val="FF00FF"/>
      </a:folHlink>
    </a:clrScheme>
    <a:fontScheme name="WP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P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101600" dist="50800" dir="5400000">
              <a:schemeClr val="accent3">
                <a:alpha val="60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101600" dist="50800" dir="5400000">
            <a:schemeClr val="accent1">
              <a:alpha val="60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